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346"/>
    <a:srgbClr val="ED7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3282-F753-489E-BCE4-D55947009567}" type="datetimeFigureOut">
              <a:rPr lang="fr-CA" smtClean="0"/>
              <a:t>2022-04-11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DAB5-116F-47F7-A40C-A009FB25F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15765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3282-F753-489E-BCE4-D55947009567}" type="datetimeFigureOut">
              <a:rPr lang="fr-CA" smtClean="0"/>
              <a:t>2022-04-11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DAB5-116F-47F7-A40C-A009FB25F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49150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3282-F753-489E-BCE4-D55947009567}" type="datetimeFigureOut">
              <a:rPr lang="fr-CA" smtClean="0"/>
              <a:t>2022-04-11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DAB5-116F-47F7-A40C-A009FB25F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5524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3282-F753-489E-BCE4-D55947009567}" type="datetimeFigureOut">
              <a:rPr lang="fr-CA" smtClean="0"/>
              <a:t>2022-04-11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DAB5-116F-47F7-A40C-A009FB25F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4420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3282-F753-489E-BCE4-D55947009567}" type="datetimeFigureOut">
              <a:rPr lang="fr-CA" smtClean="0"/>
              <a:t>2022-04-11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DAB5-116F-47F7-A40C-A009FB25F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61828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3282-F753-489E-BCE4-D55947009567}" type="datetimeFigureOut">
              <a:rPr lang="fr-CA" smtClean="0"/>
              <a:t>2022-04-11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DAB5-116F-47F7-A40C-A009FB25F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45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3282-F753-489E-BCE4-D55947009567}" type="datetimeFigureOut">
              <a:rPr lang="fr-CA" smtClean="0"/>
              <a:t>2022-04-11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DAB5-116F-47F7-A40C-A009FB25F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2661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3282-F753-489E-BCE4-D55947009567}" type="datetimeFigureOut">
              <a:rPr lang="fr-CA" smtClean="0"/>
              <a:t>2022-04-11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DAB5-116F-47F7-A40C-A009FB25F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68749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3282-F753-489E-BCE4-D55947009567}" type="datetimeFigureOut">
              <a:rPr lang="fr-CA" smtClean="0"/>
              <a:t>2022-04-11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DAB5-116F-47F7-A40C-A009FB25F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960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3282-F753-489E-BCE4-D55947009567}" type="datetimeFigureOut">
              <a:rPr lang="fr-CA" smtClean="0"/>
              <a:t>2022-04-11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DAB5-116F-47F7-A40C-A009FB25F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381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E3282-F753-489E-BCE4-D55947009567}" type="datetimeFigureOut">
              <a:rPr lang="fr-CA" smtClean="0"/>
              <a:t>2022-04-11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DAB5-116F-47F7-A40C-A009FB25F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008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E3282-F753-489E-BCE4-D55947009567}" type="datetimeFigureOut">
              <a:rPr lang="fr-CA" smtClean="0"/>
              <a:t>2022-04-11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2DAB5-116F-47F7-A40C-A009FB25F98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628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991" y="-1051342"/>
            <a:ext cx="9144000" cy="2387600"/>
          </a:xfrm>
        </p:spPr>
        <p:txBody>
          <a:bodyPr>
            <a:normAutofit/>
          </a:bodyPr>
          <a:lstStyle/>
          <a:p>
            <a:r>
              <a:rPr lang="fr-CA" b="1" dirty="0" smtClean="0"/>
              <a:t>ABC du néolibéralisme</a:t>
            </a:r>
            <a:endParaRPr lang="fr-CA" sz="6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891" y="1459830"/>
            <a:ext cx="4990200" cy="35057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4" y="6072451"/>
            <a:ext cx="2590799" cy="546886"/>
          </a:xfrm>
          <a:prstGeom prst="rect">
            <a:avLst/>
          </a:prstGeom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1637349" y="33602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sz="3200" b="1" dirty="0" smtClean="0"/>
              <a:t>Présentation 13 avril 2022</a:t>
            </a:r>
            <a:endParaRPr lang="fr-CA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" cy="7307179"/>
          </a:xfrm>
          <a:prstGeom prst="rect">
            <a:avLst/>
          </a:prstGeom>
          <a:solidFill>
            <a:srgbClr val="FC5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1043615" y="0"/>
            <a:ext cx="1219200" cy="7307179"/>
          </a:xfrm>
          <a:prstGeom prst="rect">
            <a:avLst/>
          </a:prstGeom>
          <a:solidFill>
            <a:srgbClr val="FC5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15834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08" y="0"/>
            <a:ext cx="5326982" cy="16762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" cy="7307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10972800" y="0"/>
            <a:ext cx="1219200" cy="7307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/>
          <p:cNvSpPr/>
          <p:nvPr/>
        </p:nvSpPr>
        <p:spPr>
          <a:xfrm>
            <a:off x="1716505" y="2372597"/>
            <a:ext cx="8879305" cy="2950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Vrai ou Faux </a:t>
            </a:r>
          </a:p>
          <a:p>
            <a:pPr algn="ctr"/>
            <a:r>
              <a:rPr lang="fr-CA" sz="4400" dirty="0" smtClean="0"/>
              <a:t>Si </a:t>
            </a:r>
            <a:r>
              <a:rPr lang="fr-CA" sz="4400" dirty="0"/>
              <a:t>on augmente leurs impôts, les entreprises et les banques quitteront le Québec</a:t>
            </a:r>
          </a:p>
        </p:txBody>
      </p:sp>
    </p:spTree>
    <p:extLst>
      <p:ext uri="{BB962C8B-B14F-4D97-AF65-F5344CB8AC3E}">
        <p14:creationId xmlns:p14="http://schemas.microsoft.com/office/powerpoint/2010/main" val="270919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08" y="0"/>
            <a:ext cx="5326982" cy="16762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" cy="7307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10972800" y="0"/>
            <a:ext cx="1219200" cy="7307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/>
          <p:cNvSpPr/>
          <p:nvPr/>
        </p:nvSpPr>
        <p:spPr>
          <a:xfrm>
            <a:off x="1716505" y="2372597"/>
            <a:ext cx="8879305" cy="2950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Vrai ou Faux </a:t>
            </a:r>
          </a:p>
          <a:p>
            <a:pPr algn="ctr"/>
            <a:r>
              <a:rPr lang="fr-CA" sz="4400" dirty="0"/>
              <a:t>Les services publics et les programmes sociaux seraient mieux gérés par l’entreprise privée</a:t>
            </a:r>
          </a:p>
        </p:txBody>
      </p:sp>
    </p:spTree>
    <p:extLst>
      <p:ext uri="{BB962C8B-B14F-4D97-AF65-F5344CB8AC3E}">
        <p14:creationId xmlns:p14="http://schemas.microsoft.com/office/powerpoint/2010/main" val="186672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08" y="0"/>
            <a:ext cx="5326982" cy="16762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" cy="7307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10972800" y="0"/>
            <a:ext cx="1219200" cy="7307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/>
          <p:cNvSpPr/>
          <p:nvPr/>
        </p:nvSpPr>
        <p:spPr>
          <a:xfrm>
            <a:off x="1716505" y="2372597"/>
            <a:ext cx="8879305" cy="2950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Vrai ou Faux </a:t>
            </a:r>
          </a:p>
          <a:p>
            <a:pPr algn="ctr"/>
            <a:r>
              <a:rPr lang="fr-CA" sz="4400" dirty="0"/>
              <a:t>L’austérité et le néolibéralisme augmente les inégalités sociales et économiques</a:t>
            </a:r>
          </a:p>
        </p:txBody>
      </p:sp>
    </p:spTree>
    <p:extLst>
      <p:ext uri="{BB962C8B-B14F-4D97-AF65-F5344CB8AC3E}">
        <p14:creationId xmlns:p14="http://schemas.microsoft.com/office/powerpoint/2010/main" val="341371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37737" y="477388"/>
            <a:ext cx="9144000" cy="1551938"/>
          </a:xfrm>
        </p:spPr>
        <p:txBody>
          <a:bodyPr>
            <a:normAutofit fontScale="90000"/>
          </a:bodyPr>
          <a:lstStyle/>
          <a:p>
            <a:r>
              <a:rPr lang="fr-CA" sz="3600" b="1" dirty="0" smtClean="0"/>
              <a:t/>
            </a:r>
            <a:br>
              <a:rPr lang="fr-CA" sz="3600" b="1" dirty="0" smtClean="0"/>
            </a:br>
            <a:r>
              <a:rPr lang="fr-CA" sz="3600" dirty="0" smtClean="0"/>
              <a:t>Aujourd’hui, </a:t>
            </a:r>
            <a:r>
              <a:rPr lang="fr-CA" sz="3600" dirty="0"/>
              <a:t>e</a:t>
            </a:r>
            <a:r>
              <a:rPr lang="fr-CA" sz="3600" dirty="0" smtClean="0"/>
              <a:t>st-ce qu’il y a des </a:t>
            </a:r>
            <a:r>
              <a:rPr lang="fr-CA" sz="3600" dirty="0"/>
              <a:t>signes de politiques néolibérales </a:t>
            </a:r>
            <a:r>
              <a:rPr lang="fr-CA" sz="3600" dirty="0" smtClean="0"/>
              <a:t>dans </a:t>
            </a:r>
            <a:r>
              <a:rPr lang="fr-CA" sz="3600" dirty="0"/>
              <a:t>ce que fait la CAQ? 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" cy="73071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1043615" y="0"/>
            <a:ext cx="1219200" cy="73071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2222363" y="279977"/>
            <a:ext cx="7974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/>
              <a:t>En route vers les élections provinciales du 3 octobre </a:t>
            </a:r>
            <a:endParaRPr lang="fr-CA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82" y="2029326"/>
            <a:ext cx="84772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80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4101">
            <a:off x="1444290" y="326989"/>
            <a:ext cx="1770438" cy="12437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17480" y="-1193800"/>
            <a:ext cx="9144000" cy="2387600"/>
          </a:xfrm>
        </p:spPr>
        <p:txBody>
          <a:bodyPr>
            <a:normAutofit/>
          </a:bodyPr>
          <a:lstStyle/>
          <a:p>
            <a:r>
              <a:rPr lang="fr-CA" b="1" dirty="0" smtClean="0"/>
              <a:t/>
            </a:r>
            <a:br>
              <a:rPr lang="fr-CA" b="1" dirty="0" smtClean="0"/>
            </a:br>
            <a:r>
              <a:rPr lang="fr-FR" sz="5400" b="1" dirty="0"/>
              <a:t>ABC du néolibéralisme </a:t>
            </a:r>
            <a:endParaRPr lang="fr-CA" sz="54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535345" y="1382942"/>
            <a:ext cx="9144000" cy="513817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 smtClean="0"/>
              <a:t/>
            </a:r>
            <a:br>
              <a:rPr lang="fr-CA" b="1" dirty="0" smtClean="0"/>
            </a:br>
            <a:r>
              <a:rPr lang="fr-CA" b="1" dirty="0" smtClean="0"/>
              <a:t>Le néolibéralisme – </a:t>
            </a:r>
            <a:r>
              <a:rPr lang="fr-CA" b="1" dirty="0" err="1" smtClean="0"/>
              <a:t>Quossé</a:t>
            </a:r>
            <a:r>
              <a:rPr lang="fr-CA" b="1" dirty="0" smtClean="0"/>
              <a:t> ça? </a:t>
            </a:r>
          </a:p>
          <a:p>
            <a:pPr algn="l"/>
            <a:r>
              <a:rPr lang="fr-CA" b="1" dirty="0"/>
              <a:t/>
            </a:r>
            <a:br>
              <a:rPr lang="fr-CA" b="1" dirty="0"/>
            </a:br>
            <a:r>
              <a:rPr lang="fr-CA" b="1" dirty="0" smtClean="0"/>
              <a:t>C’est un manière de pensée, de voir le monde. </a:t>
            </a:r>
          </a:p>
          <a:p>
            <a:pPr algn="l"/>
            <a:endParaRPr lang="fr-CA" dirty="0" smtClean="0"/>
          </a:p>
          <a:p>
            <a:pPr algn="l"/>
            <a:r>
              <a:rPr lang="fr-CA" dirty="0" smtClean="0"/>
              <a:t>Dans cette vision, on souhaite entre autre: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dirty="0" smtClean="0"/>
              <a:t>Réduire le rôle du gouvernement, de l’État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dirty="0" smtClean="0"/>
              <a:t>S’inspirer du privé, viser l’efficacité, la performance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dirty="0" smtClean="0"/>
              <a:t>Responsabiliser les individus dans le but qu’ils ne soient pas dépendants de l’aide de l’État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fr-CA" sz="3200" dirty="0" smtClean="0"/>
          </a:p>
          <a:p>
            <a:endParaRPr lang="fr-CA" sz="32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" cy="7307179"/>
          </a:xfrm>
          <a:prstGeom prst="rect">
            <a:avLst/>
          </a:prstGeom>
          <a:solidFill>
            <a:srgbClr val="FC5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1043615" y="0"/>
            <a:ext cx="1219200" cy="7307179"/>
          </a:xfrm>
          <a:prstGeom prst="rect">
            <a:avLst/>
          </a:prstGeom>
          <a:solidFill>
            <a:srgbClr val="FC5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7769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4101">
            <a:off x="3086253" y="222305"/>
            <a:ext cx="1028635" cy="7226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37738" y="-1479748"/>
            <a:ext cx="9144000" cy="2387600"/>
          </a:xfrm>
        </p:spPr>
        <p:txBody>
          <a:bodyPr>
            <a:normAutofit/>
          </a:bodyPr>
          <a:lstStyle/>
          <a:p>
            <a:r>
              <a:rPr lang="fr-CA" sz="3600" b="1" dirty="0" smtClean="0"/>
              <a:t/>
            </a:r>
            <a:br>
              <a:rPr lang="fr-CA" sz="3600" b="1" dirty="0" smtClean="0"/>
            </a:br>
            <a:r>
              <a:rPr lang="fr-FR" sz="3600" b="1" dirty="0"/>
              <a:t>ABC du néolibéralisme </a:t>
            </a:r>
            <a:endParaRPr lang="fr-CA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" cy="7307179"/>
          </a:xfrm>
          <a:prstGeom prst="rect">
            <a:avLst/>
          </a:prstGeom>
          <a:solidFill>
            <a:srgbClr val="FC5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1043615" y="0"/>
            <a:ext cx="1219200" cy="7307179"/>
          </a:xfrm>
          <a:prstGeom prst="rect">
            <a:avLst/>
          </a:prstGeom>
          <a:solidFill>
            <a:srgbClr val="FC5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685" y="976564"/>
            <a:ext cx="8334375" cy="575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37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4101">
            <a:off x="1969935" y="188732"/>
            <a:ext cx="1337370" cy="93952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00912" y="-1347010"/>
            <a:ext cx="9144000" cy="2387600"/>
          </a:xfrm>
        </p:spPr>
        <p:txBody>
          <a:bodyPr>
            <a:normAutofit/>
          </a:bodyPr>
          <a:lstStyle/>
          <a:p>
            <a:r>
              <a:rPr lang="fr-CA" b="1" dirty="0" smtClean="0"/>
              <a:t/>
            </a:r>
            <a:br>
              <a:rPr lang="fr-CA" b="1" dirty="0" smtClean="0"/>
            </a:br>
            <a:r>
              <a:rPr lang="fr-FR" sz="4800" b="1" dirty="0"/>
              <a:t>ABC du néolibéralisme </a:t>
            </a:r>
            <a:endParaRPr lang="fr-CA" sz="4800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617903" y="2080789"/>
            <a:ext cx="9144000" cy="233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3200" b="1" dirty="0" smtClean="0"/>
              <a:t>Austérité </a:t>
            </a:r>
            <a:r>
              <a:rPr lang="fr-CA" sz="3200" b="1" dirty="0"/>
              <a:t>:</a:t>
            </a:r>
            <a:r>
              <a:rPr lang="fr-CA" sz="3200" b="1" dirty="0" smtClean="0"/>
              <a:t> L’outil préféré du néolibéralisme </a:t>
            </a:r>
          </a:p>
          <a:p>
            <a:endParaRPr lang="fr-CA" sz="32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3200" dirty="0" smtClean="0"/>
              <a:t>Ce sont les politiques pour soi-disant réduire les dépenses du gouvernement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3200" dirty="0" smtClean="0"/>
              <a:t>Populaire depuis le début des années 80</a:t>
            </a:r>
          </a:p>
          <a:p>
            <a:endParaRPr lang="fr-CA" sz="3200" dirty="0" smtClean="0"/>
          </a:p>
          <a:p>
            <a:endParaRPr lang="fr-CA" sz="3200" dirty="0" smtClean="0"/>
          </a:p>
          <a:p>
            <a:r>
              <a:rPr lang="fr-CA" sz="3200" dirty="0" smtClean="0"/>
              <a:t>40 ans de </a:t>
            </a:r>
            <a:r>
              <a:rPr lang="fr-CA" sz="3200" dirty="0"/>
              <a:t>synonymes! </a:t>
            </a:r>
            <a:endParaRPr lang="fr-CA" sz="3200" dirty="0" smtClean="0"/>
          </a:p>
          <a:p>
            <a:endParaRPr lang="fr-CA" sz="3200" dirty="0"/>
          </a:p>
          <a:p>
            <a:endParaRPr lang="fr-CA" sz="3200" dirty="0" smtClean="0"/>
          </a:p>
          <a:p>
            <a:endParaRPr lang="fr-CA" sz="32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" cy="7307179"/>
          </a:xfrm>
          <a:prstGeom prst="rect">
            <a:avLst/>
          </a:prstGeom>
          <a:solidFill>
            <a:srgbClr val="FC5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1043615" y="0"/>
            <a:ext cx="1219200" cy="7307179"/>
          </a:xfrm>
          <a:prstGeom prst="rect">
            <a:avLst/>
          </a:prstGeom>
          <a:solidFill>
            <a:srgbClr val="FC5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 rot="624242">
            <a:off x="855904" y="3959228"/>
            <a:ext cx="2633254" cy="13217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b="1" dirty="0"/>
          </a:p>
          <a:p>
            <a:endParaRPr lang="fr-CA" b="1" dirty="0" smtClean="0"/>
          </a:p>
          <a:p>
            <a:r>
              <a:rPr lang="fr-CA" sz="13500" b="1" dirty="0" smtClean="0"/>
              <a:t>Gel</a:t>
            </a:r>
            <a:endParaRPr lang="fr-CA" sz="13500" dirty="0" smtClean="0"/>
          </a:p>
          <a:p>
            <a:endParaRPr lang="fr-CA" sz="3200" dirty="0"/>
          </a:p>
          <a:p>
            <a:endParaRPr lang="fr-CA" sz="3200" dirty="0" smtClean="0"/>
          </a:p>
          <a:p>
            <a:endParaRPr lang="fr-CA" sz="3200" dirty="0"/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 rot="21014077">
            <a:off x="8037328" y="3795106"/>
            <a:ext cx="2633254" cy="13217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b="1" dirty="0"/>
          </a:p>
          <a:p>
            <a:endParaRPr lang="fr-CA" b="1" dirty="0" smtClean="0"/>
          </a:p>
          <a:p>
            <a:r>
              <a:rPr lang="fr-CA" sz="13500" b="1" dirty="0" smtClean="0"/>
              <a:t>Efficacité</a:t>
            </a:r>
            <a:endParaRPr lang="fr-CA" sz="3200" dirty="0"/>
          </a:p>
          <a:p>
            <a:endParaRPr lang="fr-CA" sz="3200" dirty="0" smtClean="0"/>
          </a:p>
          <a:p>
            <a:endParaRPr lang="fr-CA" sz="3200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 rot="21077949">
            <a:off x="1107893" y="5070820"/>
            <a:ext cx="2633254" cy="13217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b="1" dirty="0"/>
          </a:p>
          <a:p>
            <a:endParaRPr lang="fr-CA" b="1" dirty="0" smtClean="0"/>
          </a:p>
          <a:p>
            <a:r>
              <a:rPr lang="fr-CA" sz="13500" b="1" dirty="0" smtClean="0"/>
              <a:t>Rigueur budgétaire</a:t>
            </a:r>
            <a:endParaRPr lang="fr-CA" sz="3200" dirty="0"/>
          </a:p>
          <a:p>
            <a:endParaRPr lang="fr-CA" sz="3200" dirty="0" smtClean="0"/>
          </a:p>
          <a:p>
            <a:endParaRPr lang="fr-CA" sz="3200" dirty="0"/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4448957" y="3298330"/>
            <a:ext cx="2633254" cy="13217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b="1" dirty="0"/>
          </a:p>
          <a:p>
            <a:endParaRPr lang="fr-CA" b="1" dirty="0" smtClean="0"/>
          </a:p>
          <a:p>
            <a:r>
              <a:rPr lang="fr-CA" sz="13500" b="1" dirty="0" smtClean="0"/>
              <a:t>Déficit zéro</a:t>
            </a:r>
            <a:endParaRPr lang="fr-CA" sz="3200" dirty="0"/>
          </a:p>
          <a:p>
            <a:endParaRPr lang="fr-CA" sz="3200" dirty="0" smtClean="0"/>
          </a:p>
          <a:p>
            <a:endParaRPr lang="fr-CA" sz="3200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 rot="20426713">
            <a:off x="5790480" y="5070821"/>
            <a:ext cx="2633254" cy="13217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b="1" dirty="0"/>
          </a:p>
          <a:p>
            <a:endParaRPr lang="fr-CA" b="1" dirty="0" smtClean="0"/>
          </a:p>
          <a:p>
            <a:r>
              <a:rPr lang="fr-CA" sz="13500" b="1" dirty="0" smtClean="0"/>
              <a:t>Réingénierie de l’État</a:t>
            </a:r>
            <a:endParaRPr lang="fr-CA" sz="3200" dirty="0"/>
          </a:p>
          <a:p>
            <a:endParaRPr lang="fr-CA" sz="3200" dirty="0" smtClean="0"/>
          </a:p>
          <a:p>
            <a:endParaRPr lang="fr-CA" sz="3200" dirty="0"/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 rot="172527">
            <a:off x="8193329" y="5402015"/>
            <a:ext cx="2878641" cy="13217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CA" b="1" dirty="0"/>
          </a:p>
          <a:p>
            <a:endParaRPr lang="fr-CA" b="1" dirty="0" smtClean="0"/>
          </a:p>
          <a:p>
            <a:r>
              <a:rPr lang="fr-CA" sz="13500" b="1" dirty="0" smtClean="0"/>
              <a:t>Modernisation de l’État </a:t>
            </a:r>
            <a:endParaRPr lang="fr-CA" sz="3200" dirty="0"/>
          </a:p>
          <a:p>
            <a:endParaRPr lang="fr-CA" sz="3200" dirty="0" smtClean="0"/>
          </a:p>
          <a:p>
            <a:endParaRPr lang="fr-CA" sz="3200" dirty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 rot="277981">
            <a:off x="2858077" y="5572511"/>
            <a:ext cx="3395752" cy="5938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b="1" dirty="0" smtClean="0"/>
              <a:t>Efficience</a:t>
            </a:r>
            <a:endParaRPr lang="fr-CA" sz="3200" dirty="0"/>
          </a:p>
          <a:p>
            <a:endParaRPr lang="fr-CA" sz="3200" dirty="0" smtClean="0"/>
          </a:p>
          <a:p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618290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4101">
            <a:off x="3086253" y="222305"/>
            <a:ext cx="1028635" cy="7226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37738" y="-1479748"/>
            <a:ext cx="9144000" cy="2387600"/>
          </a:xfrm>
        </p:spPr>
        <p:txBody>
          <a:bodyPr>
            <a:normAutofit/>
          </a:bodyPr>
          <a:lstStyle/>
          <a:p>
            <a:r>
              <a:rPr lang="fr-CA" sz="3600" b="1" dirty="0" smtClean="0"/>
              <a:t/>
            </a:r>
            <a:br>
              <a:rPr lang="fr-CA" sz="3600" b="1" dirty="0" smtClean="0"/>
            </a:br>
            <a:r>
              <a:rPr lang="fr-FR" sz="3600" b="1" dirty="0"/>
              <a:t>ABC du néolibéralisme </a:t>
            </a:r>
            <a:endParaRPr lang="fr-CA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" cy="7307179"/>
          </a:xfrm>
          <a:prstGeom prst="rect">
            <a:avLst/>
          </a:prstGeom>
          <a:solidFill>
            <a:srgbClr val="FC5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1043615" y="0"/>
            <a:ext cx="1219200" cy="7307179"/>
          </a:xfrm>
          <a:prstGeom prst="rect">
            <a:avLst/>
          </a:prstGeom>
          <a:solidFill>
            <a:srgbClr val="FC5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2203000" y="1090103"/>
            <a:ext cx="8013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8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Concrètement, c’est quoi des décisions néolibérales?</a:t>
            </a:r>
            <a:endParaRPr lang="fr-CA" sz="28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782" y="1795574"/>
            <a:ext cx="84772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51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4101">
            <a:off x="3086253" y="222305"/>
            <a:ext cx="1028635" cy="72263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37738" y="-1479748"/>
            <a:ext cx="9144000" cy="2387600"/>
          </a:xfrm>
        </p:spPr>
        <p:txBody>
          <a:bodyPr>
            <a:normAutofit/>
          </a:bodyPr>
          <a:lstStyle/>
          <a:p>
            <a:r>
              <a:rPr lang="fr-CA" sz="3600" b="1" dirty="0" smtClean="0"/>
              <a:t/>
            </a:r>
            <a:br>
              <a:rPr lang="fr-CA" sz="3600" b="1" dirty="0" smtClean="0"/>
            </a:br>
            <a:r>
              <a:rPr lang="fr-FR" sz="3600" b="1" dirty="0"/>
              <a:t>ABC du néolibéralisme </a:t>
            </a:r>
            <a:endParaRPr lang="fr-CA" sz="3600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" cy="7307179"/>
          </a:xfrm>
          <a:prstGeom prst="rect">
            <a:avLst/>
          </a:prstGeom>
          <a:solidFill>
            <a:srgbClr val="FC5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9"/>
          <p:cNvSpPr/>
          <p:nvPr/>
        </p:nvSpPr>
        <p:spPr>
          <a:xfrm>
            <a:off x="11043615" y="0"/>
            <a:ext cx="1219200" cy="7307179"/>
          </a:xfrm>
          <a:prstGeom prst="rect">
            <a:avLst/>
          </a:prstGeom>
          <a:solidFill>
            <a:srgbClr val="FC5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1767954" y="1090103"/>
            <a:ext cx="87269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2800" b="1" dirty="0"/>
              <a:t>Quels sont les impacts quand le gouvernement choisi l’austérité et le néolibéralisme?</a:t>
            </a:r>
            <a:endParaRPr lang="fr-CA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99" y="2044210"/>
            <a:ext cx="1552575" cy="1943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803" y="4941417"/>
            <a:ext cx="1552575" cy="1704975"/>
          </a:xfrm>
          <a:prstGeom prst="rect">
            <a:avLst/>
          </a:prstGeom>
        </p:spPr>
      </p:pic>
      <p:sp>
        <p:nvSpPr>
          <p:cNvPr id="11" name="Titre 1"/>
          <p:cNvSpPr txBox="1">
            <a:spLocks/>
          </p:cNvSpPr>
          <p:nvPr/>
        </p:nvSpPr>
        <p:spPr>
          <a:xfrm>
            <a:off x="2868377" y="2646992"/>
            <a:ext cx="7722425" cy="261801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3000" dirty="0"/>
              <a:t>Augmentation des inégalités sociales et </a:t>
            </a:r>
            <a:r>
              <a:rPr lang="fr-CA" sz="3000" dirty="0" smtClean="0"/>
              <a:t>économiques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3000" dirty="0"/>
              <a:t>Augmentation des préjugés liés à la </a:t>
            </a:r>
            <a:r>
              <a:rPr lang="fr-CA" sz="3000" dirty="0" smtClean="0"/>
              <a:t>pauvreté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3000" dirty="0"/>
              <a:t>Augmentation des inégalités </a:t>
            </a:r>
            <a:r>
              <a:rPr lang="fr-CA" sz="3000" dirty="0" smtClean="0"/>
              <a:t>politiques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3000" dirty="0"/>
              <a:t>Surendettement et appauvrissement de la classe </a:t>
            </a:r>
            <a:r>
              <a:rPr lang="fr-CA" sz="3000" dirty="0" smtClean="0"/>
              <a:t>moyenne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3000" dirty="0"/>
              <a:t>Collusion et corruption</a:t>
            </a:r>
            <a:endParaRPr lang="fr-CA" sz="3000" dirty="0" smtClean="0"/>
          </a:p>
          <a:p>
            <a:endParaRPr lang="fr-CA" sz="3200" dirty="0"/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2868376" y="4307567"/>
            <a:ext cx="7402864" cy="2338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2800" dirty="0"/>
              <a:t>Crise financière et </a:t>
            </a:r>
            <a:r>
              <a:rPr lang="fr-CA" sz="2800" dirty="0" smtClean="0"/>
              <a:t>récession économique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fr-CA" sz="2800" dirty="0"/>
              <a:t>Diminution des conditions de </a:t>
            </a:r>
            <a:r>
              <a:rPr lang="fr-CA" sz="2800" dirty="0" smtClean="0"/>
              <a:t>travail</a:t>
            </a:r>
          </a:p>
          <a:p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3769204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629" y="1491916"/>
            <a:ext cx="98679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6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08" y="0"/>
            <a:ext cx="5326982" cy="16762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" cy="7307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10972800" y="0"/>
            <a:ext cx="1219200" cy="7307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/>
          <p:cNvSpPr/>
          <p:nvPr/>
        </p:nvSpPr>
        <p:spPr>
          <a:xfrm>
            <a:off x="1716505" y="2372597"/>
            <a:ext cx="8879305" cy="3092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Vrai ou Faux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L’austérité vise à réduire la dette publique et à atteindre</a:t>
            </a:r>
            <a:r>
              <a:rPr lang="fr-CA" sz="4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l’équilibre budgétaire (le déficit zéro)</a:t>
            </a:r>
            <a:endParaRPr lang="fr-CA" sz="4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43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208" y="0"/>
            <a:ext cx="5326982" cy="16762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1219200" cy="7307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Rectangle 3"/>
          <p:cNvSpPr/>
          <p:nvPr/>
        </p:nvSpPr>
        <p:spPr>
          <a:xfrm>
            <a:off x="10972800" y="0"/>
            <a:ext cx="1219200" cy="73071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Rectangle 1"/>
          <p:cNvSpPr/>
          <p:nvPr/>
        </p:nvSpPr>
        <p:spPr>
          <a:xfrm>
            <a:off x="1716505" y="2372597"/>
            <a:ext cx="8879305" cy="362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44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Vrai ou Faux </a:t>
            </a:r>
          </a:p>
          <a:p>
            <a:pPr algn="ctr"/>
            <a:r>
              <a:rPr lang="fr-CA" sz="4400" dirty="0" smtClean="0"/>
              <a:t>Les </a:t>
            </a:r>
            <a:r>
              <a:rPr lang="fr-CA" sz="4400" dirty="0"/>
              <a:t>services publics et les programmes sociaux au Québec coûtent chers et l’État n’a plus les moyens de payer </a:t>
            </a:r>
          </a:p>
        </p:txBody>
      </p:sp>
    </p:spTree>
    <p:extLst>
      <p:ext uri="{BB962C8B-B14F-4D97-AF65-F5344CB8AC3E}">
        <p14:creationId xmlns:p14="http://schemas.microsoft.com/office/powerpoint/2010/main" val="25752413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200</Words>
  <Application>Microsoft Office PowerPoint</Application>
  <PresentationFormat>Grand écran</PresentationFormat>
  <Paragraphs>63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Thème Office</vt:lpstr>
      <vt:lpstr>ABC du néolibéralisme</vt:lpstr>
      <vt:lpstr> ABC du néolibéralisme </vt:lpstr>
      <vt:lpstr> ABC du néolibéralisme </vt:lpstr>
      <vt:lpstr> ABC du néolibéralisme </vt:lpstr>
      <vt:lpstr> ABC du néolibéralisme </vt:lpstr>
      <vt:lpstr> ABC du néolibéralisme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Aujourd’hui, est-ce qu’il y a des signes de politiques néolibérales dans ce que fait la CAQ?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Austérité néolibérale!</dc:title>
  <dc:creator>Gabriel Dumas</dc:creator>
  <cp:lastModifiedBy>TROVEP</cp:lastModifiedBy>
  <cp:revision>9</cp:revision>
  <dcterms:created xsi:type="dcterms:W3CDTF">2022-04-04T17:25:13Z</dcterms:created>
  <dcterms:modified xsi:type="dcterms:W3CDTF">2022-04-11T14:11:31Z</dcterms:modified>
</cp:coreProperties>
</file>